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3" r:id="rId8"/>
    <p:sldId id="261" r:id="rId9"/>
    <p:sldId id="266" r:id="rId10"/>
    <p:sldId id="268" r:id="rId11"/>
    <p:sldId id="271" r:id="rId12"/>
    <p:sldId id="269"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B10377-05DA-4412-8F2A-B50F3969FEFD}" type="datetimeFigureOut">
              <a:rPr lang="en-US" smtClean="0"/>
              <a:pPr/>
              <a:t>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37CCFA-FA35-4E72-817A-F401C6435C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10377-05DA-4412-8F2A-B50F3969FEFD}"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10377-05DA-4412-8F2A-B50F3969FEFD}"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10377-05DA-4412-8F2A-B50F3969FEFD}"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B10377-05DA-4412-8F2A-B50F3969FEFD}" type="datetimeFigureOut">
              <a:rPr lang="en-US" smtClean="0"/>
              <a:pPr/>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7CCFA-FA35-4E72-817A-F401C6435C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B10377-05DA-4412-8F2A-B50F3969FEFD}"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B10377-05DA-4412-8F2A-B50F3969FEFD}" type="datetimeFigureOut">
              <a:rPr lang="en-US" smtClean="0"/>
              <a:pPr/>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B10377-05DA-4412-8F2A-B50F3969FEFD}" type="datetimeFigureOut">
              <a:rPr lang="en-US" smtClean="0"/>
              <a:pPr/>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0377-05DA-4412-8F2A-B50F3969FEFD}" type="datetimeFigureOut">
              <a:rPr lang="en-US" smtClean="0"/>
              <a:pPr/>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B10377-05DA-4412-8F2A-B50F3969FEFD}"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7CCFA-FA35-4E72-817A-F401C6435C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B10377-05DA-4412-8F2A-B50F3969FEFD}" type="datetimeFigureOut">
              <a:rPr lang="en-US" smtClean="0"/>
              <a:pPr/>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37CCFA-FA35-4E72-817A-F401C6435C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B10377-05DA-4412-8F2A-B50F3969FEFD}" type="datetimeFigureOut">
              <a:rPr lang="en-US" smtClean="0"/>
              <a:pPr/>
              <a:t>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37CCFA-FA35-4E72-817A-F401C6435C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ARSHA\Downloads\HFLE%20%20%20Caribbean%20youth%20making%20better%20choices%20in%20life.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and Family Life Education</a:t>
            </a:r>
            <a:endParaRPr lang="en-US" dirty="0"/>
          </a:p>
        </p:txBody>
      </p:sp>
      <p:sp>
        <p:nvSpPr>
          <p:cNvPr id="3" name="Subtitle 2"/>
          <p:cNvSpPr>
            <a:spLocks noGrp="1"/>
          </p:cNvSpPr>
          <p:nvPr>
            <p:ph type="subTitle" idx="1"/>
          </p:nvPr>
        </p:nvSpPr>
        <p:spPr>
          <a:xfrm>
            <a:off x="533400" y="3048000"/>
            <a:ext cx="7854696" cy="1933136"/>
          </a:xfrm>
        </p:spPr>
        <p:txBody>
          <a:bodyPr>
            <a:normAutofit/>
          </a:bodyPr>
          <a:lstStyle/>
          <a:p>
            <a:r>
              <a:rPr lang="en-US" sz="3600" dirty="0" smtClean="0"/>
              <a:t>Empowering Young Minds Through Life Skills Education</a:t>
            </a:r>
            <a:endParaRPr lang="en-US" sz="3600" dirty="0"/>
          </a:p>
        </p:txBody>
      </p:sp>
      <p:pic>
        <p:nvPicPr>
          <p:cNvPr id="4" name="Content Placeholder 3" descr="Related image"/>
          <p:cNvPicPr>
            <a:picLocks/>
          </p:cNvPicPr>
          <p:nvPr/>
        </p:nvPicPr>
        <p:blipFill>
          <a:blip r:embed="rId2" cstate="print"/>
          <a:srcRect t="9390" b="7512"/>
          <a:stretch>
            <a:fillRect/>
          </a:stretch>
        </p:blipFill>
        <p:spPr bwMode="auto">
          <a:xfrm>
            <a:off x="152400" y="4038600"/>
            <a:ext cx="2255076" cy="2332037"/>
          </a:xfrm>
          <a:prstGeom prst="rect">
            <a:avLst/>
          </a:prstGeom>
          <a:noFill/>
          <a:ln w="9525">
            <a:noFill/>
            <a:miter lim="800000"/>
            <a:headEnd/>
            <a:tailEnd/>
          </a:ln>
        </p:spPr>
      </p:pic>
      <p:sp>
        <p:nvSpPr>
          <p:cNvPr id="12290"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http://images.dailystar.co.uk/dynamic/1/photos/439000/620x/Young-Brits-drink-less-425503.jpg"/>
          <p:cNvPicPr/>
          <p:nvPr/>
        </p:nvPicPr>
        <p:blipFill>
          <a:blip r:embed="rId3"/>
          <a:srcRect/>
          <a:stretch>
            <a:fillRect/>
          </a:stretch>
        </p:blipFill>
        <p:spPr bwMode="auto">
          <a:xfrm>
            <a:off x="5867400" y="4267200"/>
            <a:ext cx="2514600" cy="2183314"/>
          </a:xfrm>
          <a:prstGeom prst="rect">
            <a:avLst/>
          </a:prstGeom>
          <a:noFill/>
          <a:ln w="9525">
            <a:noFill/>
            <a:miter lim="800000"/>
            <a:headEnd/>
            <a:tailEnd/>
          </a:ln>
        </p:spPr>
      </p:pic>
      <p:pic>
        <p:nvPicPr>
          <p:cNvPr id="7" name="Picture 6" descr="C:\Users\MARSHA\Documents\stock-photo-portrait-of-a-young-woman-who-refuses-to-alcohol-and-tobacco-young-girl-struggling-with-her-bad-232260199.jpg"/>
          <p:cNvPicPr/>
          <p:nvPr/>
        </p:nvPicPr>
        <p:blipFill>
          <a:blip r:embed="rId4"/>
          <a:srcRect/>
          <a:stretch>
            <a:fillRect/>
          </a:stretch>
        </p:blipFill>
        <p:spPr bwMode="auto">
          <a:xfrm>
            <a:off x="2590800" y="4114800"/>
            <a:ext cx="3200400" cy="2438400"/>
          </a:xfrm>
          <a:prstGeom prst="rect">
            <a:avLst/>
          </a:prstGeom>
          <a:noFill/>
          <a:ln w="9525">
            <a:noFill/>
            <a:miter lim="800000"/>
            <a:headEnd/>
            <a:tailEnd/>
          </a:ln>
        </p:spPr>
      </p:pic>
      <p:sp>
        <p:nvSpPr>
          <p:cNvPr id="12292" name="AutoShape 4"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Life Skills?</a:t>
            </a:r>
            <a:endParaRPr lang="en-US" dirty="0"/>
          </a:p>
        </p:txBody>
      </p:sp>
      <p:sp>
        <p:nvSpPr>
          <p:cNvPr id="3" name="Content Placeholder 2"/>
          <p:cNvSpPr>
            <a:spLocks noGrp="1"/>
          </p:cNvSpPr>
          <p:nvPr>
            <p:ph idx="1"/>
          </p:nvPr>
        </p:nvSpPr>
        <p:spPr/>
        <p:txBody>
          <a:bodyPr>
            <a:normAutofit/>
          </a:bodyPr>
          <a:lstStyle/>
          <a:p>
            <a:r>
              <a:rPr lang="en-US" sz="4000" dirty="0" smtClean="0"/>
              <a:t>The World Health Organization (WHO) defines life skills as “abilities that enable one to adopt positive </a:t>
            </a:r>
            <a:r>
              <a:rPr lang="en-US" sz="4000" dirty="0" err="1" smtClean="0"/>
              <a:t>behaviours’</a:t>
            </a:r>
            <a:r>
              <a:rPr lang="en-US" sz="4000" dirty="0" smtClean="0"/>
              <a:t>. </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Life Skills</a:t>
            </a:r>
            <a:endParaRPr lang="en-US" dirty="0"/>
          </a:p>
        </p:txBody>
      </p:sp>
      <p:sp>
        <p:nvSpPr>
          <p:cNvPr id="3" name="Content Placeholder 2"/>
          <p:cNvSpPr>
            <a:spLocks noGrp="1"/>
          </p:cNvSpPr>
          <p:nvPr>
            <p:ph idx="1"/>
          </p:nvPr>
        </p:nvSpPr>
        <p:spPr/>
        <p:txBody>
          <a:bodyPr>
            <a:normAutofit/>
          </a:bodyPr>
          <a:lstStyle/>
          <a:p>
            <a:r>
              <a:rPr lang="en-US" sz="4400" dirty="0" smtClean="0"/>
              <a:t>There are three categories of life skills. These are :</a:t>
            </a:r>
          </a:p>
          <a:p>
            <a:r>
              <a:rPr lang="en-US" sz="4400" dirty="0" smtClean="0"/>
              <a:t>COGNITIVE SKILLS </a:t>
            </a:r>
          </a:p>
          <a:p>
            <a:r>
              <a:rPr lang="en-US" sz="4400" dirty="0" smtClean="0"/>
              <a:t>SOCIAL SKILLS</a:t>
            </a:r>
          </a:p>
          <a:p>
            <a:r>
              <a:rPr lang="en-US" sz="4400" dirty="0" smtClean="0"/>
              <a:t> EMOTIONAL/COPING SKILLS </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Life Skills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latin typeface="Century Gothic" pitchFamily="34" charset="0"/>
              </a:rPr>
              <a:t>Decision making </a:t>
            </a:r>
          </a:p>
          <a:p>
            <a:r>
              <a:rPr lang="en-US" sz="3600" dirty="0" smtClean="0">
                <a:latin typeface="Century Gothic" pitchFamily="34" charset="0"/>
              </a:rPr>
              <a:t> Problem solving </a:t>
            </a:r>
          </a:p>
          <a:p>
            <a:r>
              <a:rPr lang="en-US" sz="3600" dirty="0" smtClean="0">
                <a:latin typeface="Century Gothic" pitchFamily="34" charset="0"/>
              </a:rPr>
              <a:t> Creative thinking  </a:t>
            </a:r>
          </a:p>
          <a:p>
            <a:r>
              <a:rPr lang="en-US" sz="3600" dirty="0" smtClean="0">
                <a:latin typeface="Century Gothic" pitchFamily="34" charset="0"/>
              </a:rPr>
              <a:t>Critical thinking  </a:t>
            </a:r>
          </a:p>
          <a:p>
            <a:r>
              <a:rPr lang="en-US" sz="3600" dirty="0" smtClean="0">
                <a:latin typeface="Century Gothic" pitchFamily="34" charset="0"/>
              </a:rPr>
              <a:t>Effective communication </a:t>
            </a:r>
          </a:p>
          <a:p>
            <a:r>
              <a:rPr lang="en-US" sz="3600" dirty="0" smtClean="0">
                <a:latin typeface="Century Gothic" pitchFamily="34" charset="0"/>
              </a:rPr>
              <a:t>Interpersonal relationship skills</a:t>
            </a:r>
          </a:p>
          <a:p>
            <a:r>
              <a:rPr lang="en-US" sz="3600" dirty="0" smtClean="0">
                <a:latin typeface="Century Gothic" pitchFamily="34" charset="0"/>
              </a:rPr>
              <a:t> Self awareness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Types of Life Skills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Autofit/>
          </a:bodyPr>
          <a:lstStyle/>
          <a:p>
            <a:r>
              <a:rPr lang="en-US" sz="3200" dirty="0" smtClean="0">
                <a:latin typeface="Century Gothic" pitchFamily="34" charset="0"/>
              </a:rPr>
              <a:t>Empathy</a:t>
            </a:r>
          </a:p>
          <a:p>
            <a:r>
              <a:rPr lang="en-US" sz="3200" dirty="0" smtClean="0">
                <a:latin typeface="Century Gothic" pitchFamily="34" charset="0"/>
              </a:rPr>
              <a:t>Coping with emotions</a:t>
            </a:r>
          </a:p>
          <a:p>
            <a:r>
              <a:rPr lang="en-US" sz="3200" dirty="0" smtClean="0">
                <a:latin typeface="Century Gothic" pitchFamily="34" charset="0"/>
              </a:rPr>
              <a:t> Coping with stress</a:t>
            </a:r>
          </a:p>
          <a:p>
            <a:r>
              <a:rPr lang="en-US" sz="3200" dirty="0" smtClean="0">
                <a:latin typeface="Century Gothic" pitchFamily="34" charset="0"/>
              </a:rPr>
              <a:t> Negotiation skills </a:t>
            </a:r>
          </a:p>
          <a:p>
            <a:r>
              <a:rPr lang="en-US" sz="3200" dirty="0" smtClean="0">
                <a:latin typeface="Century Gothic" pitchFamily="34" charset="0"/>
              </a:rPr>
              <a:t> Refusal skills</a:t>
            </a:r>
          </a:p>
          <a:p>
            <a:r>
              <a:rPr lang="en-US" sz="3200" dirty="0" smtClean="0">
                <a:latin typeface="Century Gothic" pitchFamily="34" charset="0"/>
              </a:rPr>
              <a:t>  Assertiveness skills</a:t>
            </a:r>
          </a:p>
          <a:p>
            <a:r>
              <a:rPr lang="en-US" sz="3200" dirty="0" smtClean="0">
                <a:latin typeface="Century Gothic" pitchFamily="34" charset="0"/>
              </a:rPr>
              <a:t>  Healthy self management and monitoring skills </a:t>
            </a:r>
          </a:p>
          <a:p>
            <a:endParaRPr lang="en-US" sz="3200" dirty="0" smtClean="0">
              <a:latin typeface="Century Gothic" pitchFamily="34" charset="0"/>
            </a:endParaRPr>
          </a:p>
          <a:p>
            <a:endParaRPr lang="en-US" sz="3200" dirty="0">
              <a:latin typeface="Century Gothic"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dirty="0" smtClean="0">
                <a:solidFill>
                  <a:srgbClr val="7030A0"/>
                </a:solidFill>
              </a:rPr>
              <a:t>Enjoy empowering young minds through life skills education !</a:t>
            </a:r>
          </a:p>
          <a:p>
            <a:pPr>
              <a:buNone/>
            </a:pPr>
            <a:endParaRPr lang="en-US" sz="2800" dirty="0" smtClean="0">
              <a:solidFill>
                <a:srgbClr val="7030A0"/>
              </a:solidFill>
            </a:endParaRPr>
          </a:p>
        </p:txBody>
      </p:sp>
      <p:pic>
        <p:nvPicPr>
          <p:cNvPr id="4" name="Picture 3" descr="http://s2.thingpic.com/images/R7/YoCHRERmek6NT28qJtZCGKMD.jpeg"/>
          <p:cNvPicPr/>
          <p:nvPr/>
        </p:nvPicPr>
        <p:blipFill>
          <a:blip r:embed="rId2" cstate="print"/>
          <a:srcRect/>
          <a:stretch>
            <a:fillRect/>
          </a:stretch>
        </p:blipFill>
        <p:spPr bwMode="auto">
          <a:xfrm>
            <a:off x="304800" y="4191000"/>
            <a:ext cx="3124200" cy="1600200"/>
          </a:xfrm>
          <a:prstGeom prst="rect">
            <a:avLst/>
          </a:prstGeom>
          <a:noFill/>
          <a:ln w="9525">
            <a:noFill/>
            <a:miter lim="800000"/>
            <a:headEnd/>
            <a:tailEnd/>
          </a:ln>
        </p:spPr>
      </p:pic>
      <p:pic>
        <p:nvPicPr>
          <p:cNvPr id="1026" name="Picture 2" descr="Kids School Clipart"/>
          <p:cNvPicPr>
            <a:picLocks noChangeAspect="1" noChangeArrowheads="1"/>
          </p:cNvPicPr>
          <p:nvPr/>
        </p:nvPicPr>
        <p:blipFill>
          <a:blip r:embed="rId3" cstate="print"/>
          <a:srcRect/>
          <a:stretch>
            <a:fillRect/>
          </a:stretch>
        </p:blipFill>
        <p:spPr bwMode="auto">
          <a:xfrm>
            <a:off x="6400800" y="3657600"/>
            <a:ext cx="2284380" cy="2414041"/>
          </a:xfrm>
          <a:prstGeom prst="rect">
            <a:avLst/>
          </a:prstGeom>
          <a:noFill/>
        </p:spPr>
      </p:pic>
      <p:pic>
        <p:nvPicPr>
          <p:cNvPr id="6" name="Picture 5" descr="Clipart of children going to school collection"/>
          <p:cNvPicPr/>
          <p:nvPr/>
        </p:nvPicPr>
        <p:blipFill>
          <a:blip r:embed="rId4" cstate="print"/>
          <a:srcRect/>
          <a:stretch>
            <a:fillRect/>
          </a:stretch>
        </p:blipFill>
        <p:spPr bwMode="auto">
          <a:xfrm>
            <a:off x="3657600" y="4267200"/>
            <a:ext cx="2581275" cy="1666096"/>
          </a:xfrm>
          <a:prstGeom prst="rect">
            <a:avLst/>
          </a:prstGeom>
          <a:noFill/>
          <a:ln w="9525">
            <a:noFill/>
            <a:miter lim="800000"/>
            <a:headEnd/>
            <a:tailEnd/>
          </a:ln>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1" name="HFLE   Caribbean youth making better choices in life.mp4">
            <a:hlinkClick r:id="" action="ppaction://media"/>
          </p:cNvPr>
          <p:cNvPicPr>
            <a:picLocks noGrp="1" noRot="1" noChangeAspect="1"/>
          </p:cNvPicPr>
          <p:nvPr>
            <p:ph idx="1"/>
            <a:videoFile r:link="rId1"/>
          </p:nvPr>
        </p:nvPicPr>
        <p:blipFill>
          <a:blip r:embed="rId3"/>
          <a:stretch>
            <a:fillRect/>
          </a:stretch>
        </p:blipFill>
        <p:spPr>
          <a:xfrm>
            <a:off x="-438149" y="-133349"/>
            <a:ext cx="9582149" cy="718661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1"/>
                                        </p:tgtEl>
                                      </p:cBhvr>
                                    </p:cmd>
                                  </p:childTnLst>
                                </p:cTn>
                              </p:par>
                            </p:childTnLst>
                          </p:cTn>
                        </p:par>
                      </p:childTnLst>
                    </p:cTn>
                  </p:par>
                </p:childTnLst>
              </p:cTn>
              <p:nextCondLst>
                <p:cond evt="onClick" delay="0">
                  <p:tgtEl>
                    <p:spTgt spid="11"/>
                  </p:tgtEl>
                </p:cond>
              </p:nextCondLst>
            </p:seq>
            <p:video>
              <p:cMediaNode>
                <p:cTn id="7" fill="hold" display="0">
                  <p:stCondLst>
                    <p:cond delay="indefinite"/>
                  </p:stCondLst>
                  <p:endCondLst>
                    <p:cond evt="onNext" delay="0">
                      <p:tgtEl>
                        <p:sldTgt/>
                      </p:tgtEl>
                    </p:cond>
                    <p:cond evt="onPrev" delay="0">
                      <p:tgtEl>
                        <p:sldTgt/>
                      </p:tgtEl>
                    </p:cond>
                  </p:endCondLst>
                </p:cTn>
                <p:tgtEl>
                  <p:spTgt spid="11"/>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a:bodyPr>
          <a:lstStyle/>
          <a:p>
            <a:r>
              <a:rPr lang="en-US" dirty="0" smtClean="0"/>
              <a:t>Health and Family Life Education Begins</a:t>
            </a:r>
            <a:endParaRPr lang="en-US" dirty="0"/>
          </a:p>
        </p:txBody>
      </p:sp>
      <p:sp>
        <p:nvSpPr>
          <p:cNvPr id="3" name="Content Placeholder 2"/>
          <p:cNvSpPr>
            <a:spLocks noGrp="1"/>
          </p:cNvSpPr>
          <p:nvPr>
            <p:ph idx="1"/>
          </p:nvPr>
        </p:nvSpPr>
        <p:spPr>
          <a:xfrm>
            <a:off x="457200" y="2514600"/>
            <a:ext cx="8229600" cy="3810000"/>
          </a:xfrm>
        </p:spPr>
        <p:txBody>
          <a:bodyPr>
            <a:normAutofit lnSpcReduction="10000"/>
          </a:bodyPr>
          <a:lstStyle/>
          <a:p>
            <a:pPr>
              <a:buNone/>
            </a:pPr>
            <a:r>
              <a:rPr lang="en-US" dirty="0" smtClean="0"/>
              <a:t> In </a:t>
            </a:r>
            <a:r>
              <a:rPr lang="en-US" dirty="0" smtClean="0">
                <a:solidFill>
                  <a:srgbClr val="FF0000"/>
                </a:solidFill>
              </a:rPr>
              <a:t>1994</a:t>
            </a:r>
            <a:r>
              <a:rPr lang="en-US" dirty="0" smtClean="0"/>
              <a:t>, the CARICOM Standing Committee of Ministers of Education passed a resolution to support the development of a comprehensive approach to HFLE by CARICOM and the University of the West Indies (UWI). Support was also solicited from the United Nations agencies and other partner agencies working in the Region. In </a:t>
            </a:r>
            <a:r>
              <a:rPr lang="en-US" dirty="0" smtClean="0">
                <a:solidFill>
                  <a:srgbClr val="FF0000"/>
                </a:solidFill>
              </a:rPr>
              <a:t>1996</a:t>
            </a:r>
            <a:r>
              <a:rPr lang="en-US" dirty="0" smtClean="0"/>
              <a:t>, Ministers of Education and Health endorsed the document, "A Strategy for Strengthening Health and Family Life Education (HFLE) in CARICOM Member States."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At the Sixth Special Meeting of the Council for Human and Social Development (COHSOD) held in Trinidad and Tobago in April 2003, the Council, realizing the significant contribution that HFLE can make to help young people develop skills to build competencies and adopt positive </a:t>
            </a:r>
            <a:r>
              <a:rPr lang="en-US" dirty="0" err="1" smtClean="0"/>
              <a:t>behaviours</a:t>
            </a:r>
            <a:r>
              <a:rPr lang="en-US" dirty="0" smtClean="0"/>
              <a:t>, endorsed the need to develop a Life-Skills based HFLE Regional Curriculum Framework. This Framework, with Regional Standards and Core Outcomes, shifted the focus from what was a knowledge-based curriculum to one that was life skills-based.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Framework was intended to serve as a guide to member states to review or develop their national life skills HFLE curriculum. Additionally, the COHSOD agreed that HFLE should be a core area of instruction at all levels of the education, and should also be used to develop out-of-school youth </a:t>
            </a:r>
            <a:r>
              <a:rPr lang="en-US" dirty="0" err="1" smtClean="0"/>
              <a:t>programmes</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Health and Family Life Education?</a:t>
            </a:r>
            <a:endParaRPr lang="en-US" dirty="0"/>
          </a:p>
        </p:txBody>
      </p:sp>
      <p:sp>
        <p:nvSpPr>
          <p:cNvPr id="3" name="Content Placeholder 2"/>
          <p:cNvSpPr>
            <a:spLocks noGrp="1"/>
          </p:cNvSpPr>
          <p:nvPr>
            <p:ph idx="1"/>
          </p:nvPr>
        </p:nvSpPr>
        <p:spPr/>
        <p:txBody>
          <a:bodyPr>
            <a:normAutofit/>
          </a:bodyPr>
          <a:lstStyle/>
          <a:p>
            <a:r>
              <a:rPr lang="en-US" dirty="0" smtClean="0"/>
              <a:t>There is the perception that traditional curricula do not ensure that children and youth achieve their full potential as citizens. In addition, increasing social pressures are impacting on young persons in ways that make teaching a challenge. Teachers are finding that young people are more disruptive, are more likely to question authority, and see little relevance of schooling that fails to adequately prepare them for their various life roles.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paradox is that schools are now seen as key agencies to redress some of these very issues. HFLE, then, is a curriculum initiative that not only reinforces the connection between health and education, but also uses a holistic approach within a planned and coordinated framework. It “is perceived as the viable way to bridge existing gaps to enable young persons to attain the high levels of educational achievement and productivity required for the 21st century.” (UNICEF/CARICOM, 1999.)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Health and Family Life Education?</a:t>
            </a:r>
            <a:endParaRPr lang="en-US" dirty="0"/>
          </a:p>
        </p:txBody>
      </p:sp>
      <p:sp>
        <p:nvSpPr>
          <p:cNvPr id="3" name="Content Placeholder 2"/>
          <p:cNvSpPr>
            <a:spLocks noGrp="1"/>
          </p:cNvSpPr>
          <p:nvPr>
            <p:ph idx="1"/>
          </p:nvPr>
        </p:nvSpPr>
        <p:spPr/>
        <p:txBody>
          <a:bodyPr>
            <a:normAutofit/>
          </a:bodyPr>
          <a:lstStyle/>
          <a:p>
            <a:pPr algn="just">
              <a:lnSpc>
                <a:spcPct val="90000"/>
              </a:lnSpc>
              <a:buFont typeface="Courier New" pitchFamily="49" charset="0"/>
              <a:buChar char="o"/>
            </a:pPr>
            <a:r>
              <a:rPr lang="en-US" sz="3600" dirty="0" smtClean="0">
                <a:latin typeface="Calibri" pitchFamily="34" charset="0"/>
              </a:rPr>
              <a:t>HFLE is a comprehensive life skills based </a:t>
            </a:r>
            <a:r>
              <a:rPr lang="en-US" sz="3600" dirty="0" err="1" smtClean="0">
                <a:latin typeface="Calibri" pitchFamily="34" charset="0"/>
              </a:rPr>
              <a:t>programme</a:t>
            </a:r>
            <a:r>
              <a:rPr lang="en-US" sz="3600" dirty="0" smtClean="0">
                <a:latin typeface="Calibri" pitchFamily="34" charset="0"/>
              </a:rPr>
              <a:t> which focuses on the development of the whole resilient person.</a:t>
            </a:r>
          </a:p>
          <a:p>
            <a:pPr algn="just">
              <a:lnSpc>
                <a:spcPct val="90000"/>
              </a:lnSpc>
              <a:buFont typeface="Courier New" pitchFamily="49" charset="0"/>
              <a:buChar char="o"/>
            </a:pPr>
            <a:r>
              <a:rPr lang="en-JM" sz="3600" dirty="0" smtClean="0">
                <a:latin typeface="Calibri" pitchFamily="34" charset="0"/>
              </a:rPr>
              <a:t>It</a:t>
            </a:r>
            <a:r>
              <a:rPr lang="en-JM" sz="3600" b="1" dirty="0" smtClean="0">
                <a:solidFill>
                  <a:srgbClr val="6E6263"/>
                </a:solidFill>
                <a:latin typeface="Calibri" pitchFamily="34" charset="0"/>
              </a:rPr>
              <a:t> </a:t>
            </a:r>
            <a:r>
              <a:rPr lang="en-US" sz="3600" dirty="0" smtClean="0">
                <a:latin typeface="Calibri" pitchFamily="34" charset="0"/>
              </a:rPr>
              <a:t> helps young people understand that the choices they make in everyday life profoundly influence their health and personal development into adulthood.</a:t>
            </a:r>
          </a:p>
          <a:p>
            <a:pPr>
              <a:lnSpc>
                <a:spcPct val="90000"/>
              </a:lnSpc>
              <a:spcBef>
                <a:spcPct val="50000"/>
              </a:spcBef>
              <a:buFont typeface="Courier New" pitchFamily="49" charset="0"/>
              <a:buNone/>
            </a:pPr>
            <a:endParaRPr lang="en-JM" sz="2800" b="1" i="1" dirty="0" smtClean="0">
              <a:latin typeface="Calibri" pitchFamily="34"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Themes of H.F.L.E</a:t>
            </a:r>
            <a:endParaRPr lang="en-US" dirty="0"/>
          </a:p>
        </p:txBody>
      </p:sp>
      <p:sp>
        <p:nvSpPr>
          <p:cNvPr id="3" name="Content Placeholder 2"/>
          <p:cNvSpPr>
            <a:spLocks noGrp="1"/>
          </p:cNvSpPr>
          <p:nvPr>
            <p:ph idx="1"/>
          </p:nvPr>
        </p:nvSpPr>
        <p:spPr/>
        <p:txBody>
          <a:bodyPr>
            <a:normAutofit/>
          </a:bodyPr>
          <a:lstStyle/>
          <a:p>
            <a:r>
              <a:rPr lang="en-US" sz="3600" dirty="0" smtClean="0"/>
              <a:t>The four thematic areas of H.F.L.E are as follows:</a:t>
            </a:r>
          </a:p>
          <a:p>
            <a:r>
              <a:rPr lang="en-US" sz="3600" dirty="0" smtClean="0"/>
              <a:t>  Sexuality and Sexual Health </a:t>
            </a:r>
          </a:p>
          <a:p>
            <a:r>
              <a:rPr lang="en-US" sz="3600" dirty="0" smtClean="0"/>
              <a:t> Self and Interpersonal Relationships </a:t>
            </a:r>
          </a:p>
          <a:p>
            <a:r>
              <a:rPr lang="en-US" sz="3600" dirty="0" smtClean="0"/>
              <a:t> Eating and Fitness</a:t>
            </a:r>
          </a:p>
          <a:p>
            <a:r>
              <a:rPr lang="en-US" sz="3600" dirty="0" smtClean="0"/>
              <a:t> Managing the Environment</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241</TotalTime>
  <Words>612</Words>
  <Application>Microsoft Office PowerPoint</Application>
  <PresentationFormat>On-screen Show (4:3)</PresentationFormat>
  <Paragraphs>42</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Health and Family Life Education</vt:lpstr>
      <vt:lpstr>PowerPoint Presentation</vt:lpstr>
      <vt:lpstr>Health and Family Life Education Begins</vt:lpstr>
      <vt:lpstr>PowerPoint Presentation</vt:lpstr>
      <vt:lpstr>PowerPoint Presentation</vt:lpstr>
      <vt:lpstr>Why Health and Family Life Education?</vt:lpstr>
      <vt:lpstr>PowerPoint Presentation</vt:lpstr>
      <vt:lpstr>What is Health and Family Life Education?</vt:lpstr>
      <vt:lpstr>The Themes of H.F.L.E</vt:lpstr>
      <vt:lpstr>What are Life Skills?</vt:lpstr>
      <vt:lpstr>Categories of Life Skills</vt:lpstr>
      <vt:lpstr>Types of Life Skills</vt:lpstr>
      <vt:lpstr> Types of Life Skills (contd)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MARSHA</dc:creator>
  <cp:lastModifiedBy>admin</cp:lastModifiedBy>
  <cp:revision>32</cp:revision>
  <dcterms:created xsi:type="dcterms:W3CDTF">2017-10-17T01:08:57Z</dcterms:created>
  <dcterms:modified xsi:type="dcterms:W3CDTF">2018-03-01T18:24:25Z</dcterms:modified>
</cp:coreProperties>
</file>